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954825" cy="9309100"/>
  <p:embeddedFontLst>
    <p:embeddedFont>
      <p:font typeface="Amatic SC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089902-46AB-4962-A626-BFDE31CC7462}">
  <a:tblStyle styleId="{C5089902-46AB-4962-A626-BFDE31CC746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AmaticSC-bold.fntdata"/><Relationship Id="rId12" Type="http://schemas.openxmlformats.org/officeDocument/2006/relationships/slide" Target="slides/slide6.xml"/><Relationship Id="rId23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d74a53525_0_39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3d74a53525_0_39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d74a53525_0_23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d74a53525_0_23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d74a53525_0_30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d74a53525_0_30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5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1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24.png"/><Relationship Id="rId7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23.png"/><Relationship Id="rId7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15" Type="http://schemas.openxmlformats.org/officeDocument/2006/relationships/image" Target="../media/image29.png"/><Relationship Id="rId1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22.gif"/><Relationship Id="rId7" Type="http://schemas.openxmlformats.org/officeDocument/2006/relationships/image" Target="../media/image25.jpg"/><Relationship Id="rId8" Type="http://schemas.openxmlformats.org/officeDocument/2006/relationships/image" Target="../media/image2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448" y="267685"/>
            <a:ext cx="8360963" cy="62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743694" y="1093689"/>
            <a:ext cx="5722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Bienvenidos</a:t>
            </a:r>
            <a:endParaRPr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a</a:t>
            </a:r>
            <a:endParaRPr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¡Tercer grado!</a:t>
            </a:r>
            <a:endParaRPr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Girl_2_Light Brown.png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0629" y="5841197"/>
            <a:ext cx="703371" cy="1001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_2_African American.png"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8823" y="5702380"/>
            <a:ext cx="893185" cy="1282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House.png" id="89" name="Google Shape;8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4800" y="2763135"/>
            <a:ext cx="3258763" cy="4467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us.png" id="90" name="Google Shape;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02009" y="4826000"/>
            <a:ext cx="1757110" cy="225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Book_REd.png" id="91" name="Google Shape;9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97447">
            <a:off x="5341625" y="2488684"/>
            <a:ext cx="1835130" cy="1180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_Yellow.png" id="92" name="Google Shape;92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842092">
            <a:off x="6147450" y="3681858"/>
            <a:ext cx="937668" cy="459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ue Bottle.png" id="93" name="Google Shape;93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14670" y="3622429"/>
            <a:ext cx="759570" cy="1203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ssors_Green.png" id="94" name="Google Shape;94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287007">
            <a:off x="1382004" y="2702781"/>
            <a:ext cx="1106164" cy="752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_1_Asian.png" id="95" name="Google Shape;95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22992" y="5660923"/>
            <a:ext cx="882460" cy="1226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_1_Auburn.png" id="96" name="Google Shape;96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02704" y="5767294"/>
            <a:ext cx="783500" cy="112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80" name="Google Shape;1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112059" y="890780"/>
            <a:ext cx="897964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Habla y escucha</a:t>
            </a:r>
            <a:endParaRPr b="1" sz="6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82" name="Google Shape;18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942" y="2427860"/>
            <a:ext cx="8665882" cy="443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1496291" y="3088658"/>
            <a:ext cx="6414654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matic SC"/>
              <a:buChar char="•"/>
            </a:pPr>
            <a:r>
              <a:rPr b="1" lang="en-US" sz="3100">
                <a:latin typeface="Amatic SC"/>
                <a:ea typeface="Amatic SC"/>
                <a:cs typeface="Amatic SC"/>
                <a:sym typeface="Amatic SC"/>
              </a:rPr>
              <a:t>Hacer y responder preguntas de un orador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matic SC"/>
              <a:buChar char="•"/>
            </a:pPr>
            <a:r>
              <a:rPr b="1" lang="en-US" sz="3100">
                <a:latin typeface="Amatic SC"/>
                <a:ea typeface="Amatic SC"/>
                <a:cs typeface="Amatic SC"/>
                <a:sym typeface="Amatic SC"/>
              </a:rPr>
              <a:t>Hablar claro/buen ritmo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matic SC"/>
              <a:buChar char="•"/>
            </a:pPr>
            <a:r>
              <a:rPr b="1" lang="en-US" sz="3100">
                <a:latin typeface="Amatic SC"/>
                <a:ea typeface="Amatic SC"/>
                <a:cs typeface="Amatic SC"/>
                <a:sym typeface="Amatic SC"/>
              </a:rPr>
              <a:t>Hablar en oraciones completas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matic SC"/>
              <a:buChar char="•"/>
            </a:pPr>
            <a:r>
              <a:rPr b="1" lang="en-US" sz="3100">
                <a:latin typeface="Amatic SC"/>
                <a:ea typeface="Amatic SC"/>
                <a:cs typeface="Amatic SC"/>
                <a:sym typeface="Amatic SC"/>
              </a:rPr>
              <a:t>Presentar conocimientos e ideas.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88" name="Google Shape;1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89" name="Google Shape;18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164353" y="730694"/>
            <a:ext cx="89796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Ciencias</a:t>
            </a:r>
            <a:endParaRPr b="1" sz="6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91" name="Google Shape;19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74392"/>
            <a:ext cx="8770472" cy="448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0523" y="495539"/>
            <a:ext cx="1832536" cy="15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69318" y="741811"/>
            <a:ext cx="970174" cy="128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1228455" y="2861234"/>
            <a:ext cx="6746855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Core Ideas:</a:t>
            </a:r>
            <a:endParaRPr b="1"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matic SC"/>
              <a:buChar char="•"/>
            </a:pPr>
            <a:r>
              <a:rPr b="1" lang="en-US" sz="3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Physical Science (Including Light and sound)</a:t>
            </a:r>
            <a:endParaRPr b="1"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matic SC"/>
              <a:buChar char="•"/>
            </a:pPr>
            <a:r>
              <a:rPr b="1" lang="en-US" sz="3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Earth and Space Science</a:t>
            </a:r>
            <a:endParaRPr b="1"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matic SC"/>
              <a:buChar char="•"/>
            </a:pPr>
            <a:r>
              <a:rPr b="1" lang="en-US" sz="3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Life Science</a:t>
            </a:r>
            <a:endParaRPr b="1" sz="4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200" name="Google Shape;20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414442"/>
            <a:ext cx="8665882" cy="2107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.png" id="201" name="Google Shape;20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85681"/>
            <a:ext cx="8770472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1253142" y="683594"/>
            <a:ext cx="66975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Historia y</a:t>
            </a:r>
            <a:endParaRPr b="1" sz="5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Ciencias Sociales</a:t>
            </a:r>
            <a:endParaRPr b="1" sz="5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81046">
            <a:off x="1444978" y="892362"/>
            <a:ext cx="936814" cy="1152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1095047" y="2938098"/>
            <a:ext cx="6855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Integrated Units: </a:t>
            </a:r>
            <a:endParaRPr b="1" sz="1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•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Getting to know Arizona</a:t>
            </a:r>
            <a:endParaRPr b="1" sz="1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•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AZ First People</a:t>
            </a:r>
            <a:endParaRPr b="1" sz="1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•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AZ statehood</a:t>
            </a:r>
            <a:endParaRPr b="1" sz="1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•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Growing Arizona</a:t>
            </a:r>
            <a:endParaRPr b="1" sz="1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•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Expansion and Migration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59936">
            <a:off x="6445177" y="961100"/>
            <a:ext cx="1352858" cy="10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211" name="Google Shape;21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.png" id="212" name="Google Shape;21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647" y="2375648"/>
            <a:ext cx="8770472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1345798" y="607334"/>
            <a:ext cx="5929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Tarea y Calificaciones</a:t>
            </a:r>
            <a:endParaRPr b="1" sz="6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185863" y="3043143"/>
            <a:ext cx="691515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Tarea:</a:t>
            </a:r>
            <a:endParaRPr b="1"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-a partir del 7 de agosto</a:t>
            </a:r>
            <a:endParaRPr b="1"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endParaRPr b="1"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Las calificaciones:</a:t>
            </a:r>
            <a:endParaRPr b="1"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-En infinite campus (consultar online)</a:t>
            </a:r>
            <a:endParaRPr b="1"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.png" id="220" name="Google Shape;22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352" y="415636"/>
            <a:ext cx="8770472" cy="644236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1547300" y="1273625"/>
            <a:ext cx="577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Preguntas…</a:t>
            </a:r>
            <a:endParaRPr b="1" sz="4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547300" y="2099400"/>
            <a:ext cx="52239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matic SC"/>
                <a:ea typeface="Amatic SC"/>
                <a:cs typeface="Amatic SC"/>
                <a:sym typeface="Amatic SC"/>
              </a:rPr>
              <a:t>Si tiene preguntas por favor llámenos o envíenos un correo electrónico</a:t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matic SC"/>
                <a:ea typeface="Amatic SC"/>
                <a:cs typeface="Amatic SC"/>
                <a:sym typeface="Amatic SC"/>
              </a:rPr>
              <a:t>Hinojosa.Jair@cusd80.com</a:t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matic SC"/>
                <a:ea typeface="Amatic SC"/>
                <a:cs typeface="Amatic SC"/>
                <a:sym typeface="Amatic SC"/>
              </a:rPr>
              <a:t>480-883-4047</a:t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matic SC"/>
                <a:ea typeface="Amatic SC"/>
                <a:cs typeface="Amatic SC"/>
                <a:sym typeface="Amatic SC"/>
              </a:rPr>
              <a:t>shaw.stacy@cusd80.com 480-883-4048</a:t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matic SC"/>
                <a:ea typeface="Amatic SC"/>
                <a:cs typeface="Amatic SC"/>
                <a:sym typeface="Amatic SC"/>
              </a:rPr>
              <a:t>Monaghan.Kelli@cusd80.com</a:t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matic SC"/>
                <a:ea typeface="Amatic SC"/>
                <a:cs typeface="Amatic SC"/>
                <a:sym typeface="Amatic SC"/>
              </a:rPr>
              <a:t>480-883-4049</a:t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227" name="Google Shape;2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228" name="Google Shape;22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448" y="267685"/>
            <a:ext cx="8360964" cy="627654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1743694" y="1093689"/>
            <a:ext cx="5722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6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Girl_2_Light Brown.png" id="230" name="Google Shape;23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0629" y="5841197"/>
            <a:ext cx="703371" cy="1001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_2_African American.png" id="231" name="Google Shape;23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8823" y="5702380"/>
            <a:ext cx="893185" cy="128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House.png" id="232" name="Google Shape;23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5175" y="2734235"/>
            <a:ext cx="3258763" cy="4467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us.png" id="233" name="Google Shape;23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02009" y="4826000"/>
            <a:ext cx="1757110" cy="225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Book_REd.png" id="234" name="Google Shape;234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97447">
            <a:off x="5341625" y="2488684"/>
            <a:ext cx="1835130" cy="1180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_Yellow.png" id="235" name="Google Shape;235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842092">
            <a:off x="6147450" y="3681858"/>
            <a:ext cx="937668" cy="459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ue Bottle.png" id="236" name="Google Shape;236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14670" y="3622429"/>
            <a:ext cx="759570" cy="1203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ssors_Green.png" id="237" name="Google Shape;237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287006">
            <a:off x="1382003" y="2702782"/>
            <a:ext cx="1106165" cy="752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_1_Asian.png" id="238" name="Google Shape;238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22992" y="5660923"/>
            <a:ext cx="882459" cy="1226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y_1_Auburn.png" id="239" name="Google Shape;239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02704" y="5767294"/>
            <a:ext cx="783500" cy="112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245" name="Google Shape;2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246" name="Google Shape;2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448" y="267685"/>
            <a:ext cx="8360963" cy="62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1710769" y="1305346"/>
            <a:ext cx="57225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¡¡Gracias por venir!!</a:t>
            </a:r>
            <a:endParaRPr b="1" sz="10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Boy_2_Asian.png" id="248" name="Google Shape;24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28370">
            <a:off x="334796" y="1792940"/>
            <a:ext cx="2151688" cy="3206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_1_Auburn.png" id="249" name="Google Shape;24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34568">
            <a:off x="6887883" y="1566041"/>
            <a:ext cx="2106706" cy="302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6430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-149412" y="730694"/>
            <a:ext cx="89796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Conozca a los maestros</a:t>
            </a:r>
            <a:endParaRPr i="0" sz="60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04" name="Google Shape;1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950" y="2111338"/>
            <a:ext cx="4559801" cy="42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-149400" y="2772275"/>
            <a:ext cx="48189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Char char="•"/>
            </a:pPr>
            <a:r>
              <a:rPr b="1" lang="en-US" sz="4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Sr. Hinojosa S</a:t>
            </a:r>
            <a:r>
              <a:rPr b="1" lang="en-US" sz="4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alón 17</a:t>
            </a:r>
            <a:endParaRPr b="1" sz="4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365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Char char="•"/>
            </a:pPr>
            <a:r>
              <a:rPr b="1" lang="en-US" sz="4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Sra. Shaw Salón 18</a:t>
            </a:r>
            <a:endParaRPr b="1" sz="4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365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Char char="•"/>
            </a:pPr>
            <a:r>
              <a:rPr b="1" lang="en-US" sz="4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Sra. Monaghan, salón 19</a:t>
            </a:r>
            <a:endParaRPr b="1" sz="4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Rectangle 5.png" id="106" name="Google Shape;10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8748" y="2822692"/>
            <a:ext cx="4210663" cy="356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with Worm.png" id="107" name="Google Shape;10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8670" y="508001"/>
            <a:ext cx="1720271" cy="1659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_Green.png" id="108" name="Google Shape;10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3977101" y="5457211"/>
            <a:ext cx="1270000" cy="1530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y care center | Secular Left" id="109" name="Google Shape;109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79975">
            <a:off x="5777662" y="3660583"/>
            <a:ext cx="2312834" cy="185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1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{C5089902-46AB-4962-A626-BFDE31CC7462}</a:tableStyleId>
              </a:tblPr>
              <a:tblGrid>
                <a:gridCol w="3009900"/>
                <a:gridCol w="5829300"/>
              </a:tblGrid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3er grado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Horario 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8:10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Desayuno/Arranque suave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8:40-</a:t>
                      </a: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9:00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Reunión matutina/ SEL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9:10-9:40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Especiales: Educación Física, Biblioteca, Tecnología, Musica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9:40-11:00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ELA Lectura, Escritura, Gramática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11:00-11:25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Centros/matemáticas en grupos pequeños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11:25-12:05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Almuerzo y Recreo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{C5089902-46AB-4962-A626-BFDE31CC7462}</a:tableStyleId>
              </a:tblPr>
              <a:tblGrid>
                <a:gridCol w="3009900"/>
                <a:gridCol w="5829300"/>
              </a:tblGrid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12:05-12:25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Matemáticas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12:25-1:15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Cambio de clases de DLI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1:15-1:30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Recreo de nivel de grado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16"/>
          <p:cNvGraphicFramePr/>
          <p:nvPr/>
        </p:nvGraphicFramePr>
        <p:xfrm>
          <a:off x="152400" y="363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{C5089902-46AB-4962-A626-BFDE31CC7462}</a:tableStyleId>
              </a:tblPr>
              <a:tblGrid>
                <a:gridCol w="3009900"/>
                <a:gridCol w="5829300"/>
              </a:tblGrid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1:30-3:10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Ciencias y Estudios Sociales Integrados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16"/>
          <p:cNvSpPr txBox="1"/>
          <p:nvPr/>
        </p:nvSpPr>
        <p:spPr>
          <a:xfrm>
            <a:off x="419875" y="5103150"/>
            <a:ext cx="799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procedimientos de salida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164353" y="730694"/>
            <a:ext cx="88881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Cultura </a:t>
            </a:r>
            <a:r>
              <a:rPr b="1" lang="en-US" sz="6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Bologna </a:t>
            </a:r>
            <a:endParaRPr b="1" sz="6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29" name="Google Shape;12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74392"/>
            <a:ext cx="8770472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755225" y="3104875"/>
            <a:ext cx="62472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matic SC"/>
              <a:buChar char="●"/>
            </a:pPr>
            <a:r>
              <a:rPr b="1" lang="en-US" sz="2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Boletos STinger PBIS</a:t>
            </a:r>
            <a:endParaRPr b="1" sz="2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matic SC"/>
              <a:buChar char="●"/>
            </a:pPr>
            <a:r>
              <a:rPr b="1" lang="en-US" sz="2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Lecciones y discusiones sociales y emocionales con reuniones matutinas todos los días</a:t>
            </a:r>
            <a:endParaRPr b="1" sz="2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2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7216589" y="5513295"/>
            <a:ext cx="16435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 ANTES DE CRISTO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95014" y="637754"/>
            <a:ext cx="89796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Matemáticas</a:t>
            </a:r>
            <a:endParaRPr b="1" sz="6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39" name="Google Shape;1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74392"/>
            <a:ext cx="8770472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988227" y="2788106"/>
            <a:ext cx="712272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Char char="●"/>
            </a:pPr>
            <a:r>
              <a:rPr b="1" lang="en-US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Geometría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Char char="●"/>
            </a:pPr>
            <a:r>
              <a:rPr b="1" lang="en-US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Suma y resta (repaso)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Char char="●"/>
            </a:pPr>
            <a:r>
              <a:rPr b="1" lang="en-US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Multiplicación y división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Char char="●"/>
            </a:pPr>
            <a:r>
              <a:rPr b="1" lang="en-US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fracciones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Char char="●"/>
            </a:pPr>
            <a:r>
              <a:rPr b="1" lang="en-US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Medición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Char char="●"/>
            </a:pPr>
            <a:r>
              <a:rPr b="1" lang="en-US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graficos</a:t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Eliminating the Box: July 2011" id="141" name="Google Shape;14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13316" y="357049"/>
            <a:ext cx="3727618" cy="182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164353" y="730694"/>
            <a:ext cx="89796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Lectura</a:t>
            </a:r>
            <a:endParaRPr b="1" sz="65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74392"/>
            <a:ext cx="8770472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961156" y="3088202"/>
            <a:ext cx="7122721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Arriba la lectura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❏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Instrucción en grupo completo y en grupo pequeño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❏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Fónetica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❏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Fluidez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❏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Vocabulario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matic SC"/>
              <a:buChar char="❏"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Comprensión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fundaciones</a:t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572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My Two Blessings: Sunday Salon" id="151" name="Google Shape;15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24085">
            <a:off x="6066907" y="490812"/>
            <a:ext cx="1914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TIT MON: LLEGIM EN PARELLA" id="152" name="Google Shape;15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31777">
            <a:off x="5512600" y="4587962"/>
            <a:ext cx="1445757" cy="1723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bliotecas Escolares do Tortosendo do AEFHP: Junho 2009" id="153" name="Google Shape;15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82535">
            <a:off x="1152068" y="544542"/>
            <a:ext cx="1937319" cy="174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59" name="Google Shape;1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1242127" y="767713"/>
            <a:ext cx="3858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Escritura</a:t>
            </a:r>
            <a:endParaRPr b="1" sz="6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61" name="Google Shape;1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74392"/>
            <a:ext cx="8770472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1005979" y="2953730"/>
            <a:ext cx="712272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Char char="•"/>
            </a:pPr>
            <a:r>
              <a:rPr b="1" lang="en-US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Proceso de escritura y textos mentores junto con tecnología para publicar:</a:t>
            </a:r>
            <a:endParaRPr b="1"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Char char="•"/>
            </a:pPr>
            <a:r>
              <a:rPr b="1" lang="en-US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Artículos de opinión</a:t>
            </a:r>
            <a:endParaRPr b="1"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Char char="•"/>
            </a:pPr>
            <a:r>
              <a:rPr b="1" lang="en-US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Piezas informativas/expositivas</a:t>
            </a:r>
            <a:endParaRPr b="1"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11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Char char="•"/>
            </a:pPr>
            <a:r>
              <a:rPr b="1" lang="en-US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piezas narrativas</a:t>
            </a:r>
            <a:endParaRPr b="1"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7216589" y="5513295"/>
            <a:ext cx="16435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una c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asses de Palavras - PRONOMES ~ Ao Encontro das Palavras" id="164" name="Google Shape;16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5201" y="510784"/>
            <a:ext cx="28289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16.jpg"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.png" id="170" name="Google Shape;17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42" y="267686"/>
            <a:ext cx="8665882" cy="21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164353" y="730694"/>
            <a:ext cx="89796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Lengua</a:t>
            </a:r>
            <a:endParaRPr b="1" sz="6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10.png" id="172" name="Google Shape;1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352" y="2374392"/>
            <a:ext cx="8770472" cy="4483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ina's EFL Corner: GRAMMAR PRACTICE" id="173" name="Google Shape;17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65682">
            <a:off x="904205" y="738289"/>
            <a:ext cx="1969158" cy="107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1440873" y="3311236"/>
            <a:ext cx="638694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matic SC"/>
              <a:buChar char="•"/>
            </a:pPr>
            <a:r>
              <a:rPr b="1" lang="en-US" sz="5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Gramática</a:t>
            </a:r>
            <a:endParaRPr b="1" sz="5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61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matic SC"/>
              <a:buChar char="•"/>
            </a:pPr>
            <a:r>
              <a:rPr b="1" lang="en-US" sz="5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Convenciones</a:t>
            </a:r>
            <a:endParaRPr b="1" sz="5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61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matic SC"/>
              <a:buChar char="•"/>
            </a:pPr>
            <a:r>
              <a:rPr b="1" lang="en-US" sz="57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Ortografía</a:t>
            </a:r>
            <a:endParaRPr b="1" sz="57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